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64" r:id="rId5"/>
    <p:sldId id="265" r:id="rId6"/>
    <p:sldId id="256" r:id="rId7"/>
    <p:sldId id="257" r:id="rId8"/>
    <p:sldId id="258" r:id="rId9"/>
    <p:sldId id="259" r:id="rId10"/>
    <p:sldId id="260" r:id="rId11"/>
    <p:sldId id="269" r:id="rId12"/>
    <p:sldId id="266" r:id="rId13"/>
    <p:sldId id="267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66FF33"/>
    <a:srgbClr val="33CC33"/>
    <a:srgbClr val="FF0000"/>
    <a:srgbClr val="DF3C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72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6D975-6772-4E3B-9CE6-AB1E3401AA09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465A9-D128-41C2-9D53-513CC5B4D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549CA-D984-445F-BD20-6724D067F748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77FE5-AEB8-4F8D-90FF-531A8CFC9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E653B-5C4E-4FD3-A12D-92D4B7A0B774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2ECBB-EACD-4F2C-AC7E-4C86B5F72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6BD0A-DB71-4340-9902-4FC6FB15CA16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D5CF2-C1CD-45FE-8C93-C4A9A45C1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5EB60-C070-4084-A480-B84E9C5565DD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6E86E-485D-4B04-AC73-63374290E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8ACB9-61D2-4A10-A982-3D831E1D6F6F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DFAB-08EA-416A-993C-D56EEBDF9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9C476-9F1B-47FD-B8A4-358FD342EC15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6730-D8EE-4664-A74A-4D1F8AF56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DDF7D-1F8D-4D52-ADC1-595BE3EFD708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6B0D1-9ADA-47A9-B317-DF5FDABA1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7735-633D-42C4-837C-E684E6F4407F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028E9-04F7-4B56-BCF8-49CB85922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DB9E0-AE80-4062-A1BC-3200CAE7F0CC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045AC-F786-4B85-9261-FE0082C56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ECD92-53F3-4464-86D5-58F29BF6F0B6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8F7DF-CEE8-4693-92D8-38B0A0D55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FC5EAF-308A-4C62-B40F-C37ED1EEACFE}" type="datetimeFigureOut">
              <a:rPr lang="ru-RU"/>
              <a:pPr>
                <a:defRPr/>
              </a:pPr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644834-2D2F-4928-96D2-8298B42D0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2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Повторение изученного материала по морфемике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latin typeface="Arial" charset="0"/>
              </a:rPr>
              <a:t>      </a:t>
            </a:r>
          </a:p>
          <a:p>
            <a:pPr>
              <a:buFont typeface="Arial" charset="0"/>
              <a:buNone/>
            </a:pPr>
            <a:r>
              <a:rPr lang="ru-RU" sz="4000" smtClean="0">
                <a:latin typeface="Times New Roman" pitchFamily="18" charset="0"/>
              </a:rPr>
              <a:t>Цель урока</a:t>
            </a:r>
            <a:r>
              <a:rPr lang="ru-RU" smtClean="0">
                <a:latin typeface="Arial" charset="0"/>
              </a:rPr>
              <a:t>: </a:t>
            </a:r>
          </a:p>
          <a:p>
            <a:pPr>
              <a:buFont typeface="Arial" charset="0"/>
              <a:buNone/>
            </a:pPr>
            <a:r>
              <a:rPr lang="ru-RU" sz="4000" smtClean="0">
                <a:latin typeface="Times New Roman" pitchFamily="18" charset="0"/>
              </a:rPr>
              <a:t>    Подготовиться  к контрольной работе по теме: «Морфемика. Орфография. Культура речи».</a:t>
            </a:r>
          </a:p>
          <a:p>
            <a:pPr>
              <a:buFont typeface="Arial" charset="0"/>
              <a:buNone/>
            </a:pPr>
            <a:endParaRPr lang="ru-RU" sz="4000" smtClean="0">
              <a:latin typeface="Times New Roman" pitchFamily="18" charset="0"/>
            </a:endParaRPr>
          </a:p>
        </p:txBody>
      </p:sp>
      <p:pic>
        <p:nvPicPr>
          <p:cNvPr id="13315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48688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916113"/>
            <a:ext cx="8229600" cy="4714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учить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строить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летать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пилить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грузить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   охотиться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00063" y="260350"/>
            <a:ext cx="8229600" cy="9366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 как глаголы превратить в существительные со значением профессии, рода занятий?</a:t>
            </a:r>
          </a:p>
        </p:txBody>
      </p:sp>
      <p:pic>
        <p:nvPicPr>
          <p:cNvPr id="22531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4365625"/>
            <a:ext cx="1285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 flipV="1">
            <a:off x="468313" y="188913"/>
            <a:ext cx="7499350" cy="85725"/>
          </a:xfrm>
        </p:spPr>
        <p:txBody>
          <a:bodyPr/>
          <a:lstStyle/>
          <a:p>
            <a:r>
              <a:rPr lang="ru-RU" sz="4000" smtClean="0">
                <a:latin typeface="Arial" charset="0"/>
              </a:rPr>
              <a:t/>
            </a:r>
            <a:br>
              <a:rPr lang="ru-RU" sz="4000" smtClean="0">
                <a:latin typeface="Arial" charset="0"/>
              </a:rPr>
            </a:br>
            <a:endParaRPr lang="ru-RU" sz="4000" smtClean="0">
              <a:latin typeface="Arial" charset="0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692150"/>
            <a:ext cx="8229600" cy="54340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 учи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тель</a:t>
            </a:r>
          </a:p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 строи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тель</a:t>
            </a:r>
          </a:p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 лет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чик  </a:t>
            </a:r>
            <a:r>
              <a:rPr lang="ru-RU" sz="4400" smtClean="0">
                <a:latin typeface="Times New Roman" pitchFamily="18" charset="0"/>
              </a:rPr>
              <a:t>  </a:t>
            </a:r>
          </a:p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пиль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щик</a:t>
            </a:r>
          </a:p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 груз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чик</a:t>
            </a:r>
          </a:p>
          <a:p>
            <a:pPr>
              <a:buFont typeface="Arial" charset="0"/>
              <a:buNone/>
            </a:pPr>
            <a:r>
              <a:rPr lang="ru-RU" sz="4400" smtClean="0">
                <a:latin typeface="Times New Roman" pitchFamily="18" charset="0"/>
              </a:rPr>
              <a:t>    охот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</a:rPr>
              <a:t>ник</a:t>
            </a:r>
          </a:p>
        </p:txBody>
      </p:sp>
      <p:pic>
        <p:nvPicPr>
          <p:cNvPr id="23555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4076700"/>
            <a:ext cx="14859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37"/>
          </a:xfrm>
        </p:spPr>
        <p:txBody>
          <a:bodyPr/>
          <a:lstStyle/>
          <a:p>
            <a:pPr algn="l" eaLnBrk="1" hangingPunct="1"/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Задание: угадать слово по лексическому значению, обозначить орфограмму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595812"/>
          </a:xfrm>
        </p:spPr>
        <p:txBody>
          <a:bodyPr/>
          <a:lstStyle/>
          <a:p>
            <a:pPr marL="742950" indent="-742950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 древнегреческой мифологии: мощный и злой великан с одним глазом во лбу   </a:t>
            </a:r>
          </a:p>
          <a:p>
            <a:pPr marL="742950" indent="-742950" eaLnBrk="1" hangingPunct="1">
              <a:spcBef>
                <a:spcPct val="0"/>
              </a:spcBef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  (циклоп)      </a:t>
            </a:r>
          </a:p>
          <a:p>
            <a:pPr marL="742950" indent="-742950" eaLnBrk="1" hangingPunct="1">
              <a:spcBef>
                <a:spcPct val="0"/>
              </a:spcBef>
              <a:buFont typeface="Arial" charset="0"/>
              <a:buAutoNum type="arabicPeriod" startAt="2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Помещение, где даются представления с участием клоунов, дрессировщиков</a:t>
            </a:r>
          </a:p>
          <a:p>
            <a:pPr marL="742950" indent="-742950" eaLnBrk="1" hangingPunct="1">
              <a:spcBef>
                <a:spcPct val="0"/>
              </a:spcBef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   (цирк)</a:t>
            </a:r>
          </a:p>
          <a:p>
            <a:pPr marL="742950" indent="-742950" eaLnBrk="1" hangingPunct="1">
              <a:spcBef>
                <a:spcPct val="0"/>
              </a:spcBef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4579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10382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Анимашки Книг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516563"/>
            <a:ext cx="781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-357188"/>
            <a:ext cx="6143625" cy="46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58578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/>
              <a:t>3.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Птенец курицы.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(ц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пленок)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 startAt="4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На кончиках пальцев ног.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 (на 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почках)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 startAt="5"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В сказке всегда добрые…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 (молодц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6. Платок сестры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     (сестриц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н)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None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 startAt="5"/>
            </a:pP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005263"/>
            <a:ext cx="9429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01612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ru-RU" smtClean="0"/>
              <a:t>7. </a:t>
            </a:r>
            <a:r>
              <a:rPr lang="ru-RU" sz="3600" smtClean="0">
                <a:latin typeface="Times New Roman" pitchFamily="18" charset="0"/>
              </a:rPr>
              <a:t>Чей табор?</a:t>
            </a:r>
          </a:p>
          <a:p>
            <a:pPr marL="609600" indent="-609600">
              <a:buFont typeface="Arial" charset="0"/>
              <a:buNone/>
            </a:pPr>
            <a:r>
              <a:rPr lang="ru-RU" sz="3600" smtClean="0">
                <a:latin typeface="Times New Roman" pitchFamily="18" charset="0"/>
              </a:rPr>
              <a:t>     (ц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</a:rPr>
              <a:t>ганский)</a:t>
            </a:r>
          </a:p>
          <a:p>
            <a:pPr marL="609600" indent="-609600">
              <a:buFont typeface="Arial" charset="0"/>
              <a:buAutoNum type="arabicPeriod" startAt="8"/>
            </a:pPr>
            <a:r>
              <a:rPr lang="ru-RU" sz="3600" smtClean="0">
                <a:latin typeface="Times New Roman" pitchFamily="18" charset="0"/>
              </a:rPr>
              <a:t>Весной прилетают…</a:t>
            </a:r>
          </a:p>
          <a:p>
            <a:pPr marL="609600" indent="-609600">
              <a:buFont typeface="Arial" charset="0"/>
              <a:buNone/>
            </a:pPr>
            <a:r>
              <a:rPr lang="ru-RU" sz="3600" smtClean="0">
                <a:latin typeface="Times New Roman" pitchFamily="18" charset="0"/>
              </a:rPr>
              <a:t>       (синиц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</a:rPr>
              <a:t>)</a:t>
            </a:r>
          </a:p>
          <a:p>
            <a:pPr marL="609600" indent="-609600">
              <a:buFont typeface="Arial" charset="0"/>
              <a:buAutoNum type="arabicPeriod" startAt="9"/>
            </a:pPr>
            <a:r>
              <a:rPr lang="ru-RU" sz="3600" smtClean="0">
                <a:latin typeface="Times New Roman" pitchFamily="18" charset="0"/>
              </a:rPr>
              <a:t>Играем в волейбол на спортивной…</a:t>
            </a:r>
          </a:p>
          <a:p>
            <a:pPr marL="609600" indent="-609600">
              <a:buFont typeface="Arial" charset="0"/>
              <a:buNone/>
            </a:pPr>
            <a:r>
              <a:rPr lang="ru-RU" sz="3600" smtClean="0">
                <a:latin typeface="Times New Roman" pitchFamily="18" charset="0"/>
              </a:rPr>
              <a:t>       (секц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</a:rPr>
              <a:t>и</a:t>
            </a:r>
            <a:r>
              <a:rPr lang="ru-RU" sz="3600" smtClean="0">
                <a:latin typeface="Times New Roman" pitchFamily="18" charset="0"/>
              </a:rPr>
              <a:t>и)</a:t>
            </a:r>
          </a:p>
          <a:p>
            <a:pPr marL="609600" indent="-609600">
              <a:buFont typeface="Arial" charset="0"/>
              <a:buNone/>
            </a:pPr>
            <a:r>
              <a:rPr lang="ru-RU" sz="3600" smtClean="0">
                <a:latin typeface="Times New Roman" pitchFamily="18" charset="0"/>
              </a:rPr>
              <a:t>10. Мы, выполнившие все задания.</a:t>
            </a:r>
          </a:p>
          <a:p>
            <a:pPr marL="609600" indent="-609600">
              <a:buFont typeface="Arial" charset="0"/>
              <a:buNone/>
            </a:pPr>
            <a:r>
              <a:rPr lang="ru-RU" sz="3600" smtClean="0">
                <a:latin typeface="Times New Roman" pitchFamily="18" charset="0"/>
              </a:rPr>
              <a:t>        (молодц</a:t>
            </a: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</a:rPr>
              <a:t>ы</a:t>
            </a:r>
            <a:r>
              <a:rPr lang="ru-RU" sz="3600" smtClean="0">
                <a:latin typeface="Times New Roman" pitchFamily="18" charset="0"/>
              </a:rPr>
              <a:t>)</a:t>
            </a:r>
          </a:p>
        </p:txBody>
      </p:sp>
      <p:pic>
        <p:nvPicPr>
          <p:cNvPr id="26627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1412875"/>
            <a:ext cx="990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3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30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30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3000"/>
                                        <p:tgtEl>
                                          <p:spTgt spid="49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30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6038"/>
            <a:ext cx="8229600" cy="46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5483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z="9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Молодцы!</a:t>
            </a:r>
          </a:p>
        </p:txBody>
      </p:sp>
      <p:pic>
        <p:nvPicPr>
          <p:cNvPr id="27651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4149725"/>
            <a:ext cx="7810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6" descr="Анимашки Книг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5492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Задачи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052513"/>
            <a:ext cx="8229600" cy="5102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000" smtClean="0">
                <a:latin typeface="Times New Roman" pitchFamily="18" charset="0"/>
              </a:rPr>
              <a:t>Повторить изученный материал по теме урока.</a:t>
            </a:r>
          </a:p>
          <a:p>
            <a:pPr>
              <a:lnSpc>
                <a:spcPct val="90000"/>
              </a:lnSpc>
            </a:pPr>
            <a:r>
              <a:rPr lang="ru-RU" sz="4000" smtClean="0">
                <a:latin typeface="Times New Roman" pitchFamily="18" charset="0"/>
              </a:rPr>
              <a:t>Отработать умение правильно писать слова с орфограммами в разных частях слова, объяснять их написание, правильно определять морфемы в слове, производить морфемный разбор.</a:t>
            </a:r>
          </a:p>
          <a:p>
            <a:pPr>
              <a:lnSpc>
                <a:spcPct val="90000"/>
              </a:lnSpc>
            </a:pPr>
            <a:r>
              <a:rPr lang="ru-RU" sz="4000" smtClean="0">
                <a:latin typeface="Times New Roman" pitchFamily="18" charset="0"/>
              </a:rPr>
              <a:t>Развивать орфографическую грамотность, культуру речи.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30175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549275"/>
            <a:ext cx="8229600" cy="55768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  </a:t>
            </a:r>
          </a:p>
          <a:p>
            <a:pPr algn="ctr">
              <a:buFont typeface="Arial" charset="0"/>
              <a:buNone/>
            </a:pP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Слово делится на части,</a:t>
            </a:r>
          </a:p>
          <a:p>
            <a:pPr algn="ctr">
              <a:buFont typeface="Arial" charset="0"/>
              <a:buNone/>
            </a:pP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Ах, какое это счастье!</a:t>
            </a:r>
          </a:p>
          <a:p>
            <a:pPr algn="ctr">
              <a:buFont typeface="Arial" charset="0"/>
              <a:buNone/>
            </a:pP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Может каждый грамотей</a:t>
            </a:r>
          </a:p>
          <a:p>
            <a:pPr algn="ctr">
              <a:buFont typeface="Arial" charset="0"/>
              <a:buNone/>
            </a:pP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</a:rPr>
              <a:t>Делать слово из частей! </a:t>
            </a:r>
          </a:p>
          <a:p>
            <a:pPr algn="ctr">
              <a:buFont typeface="Arial" charset="0"/>
              <a:buNone/>
            </a:pPr>
            <a:endParaRPr lang="ru-RU" sz="400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5363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4292600"/>
            <a:ext cx="15430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Выписать слова с корнем </a:t>
            </a:r>
            <a:b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 - рос</a:t>
            </a:r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     Растут, растворить, растение, растаять, заросли, роспись, расточить, росточка, растущий, растопить, распилить, поросль, растительный, отрасль, растесать.                       </a:t>
            </a:r>
          </a:p>
        </p:txBody>
      </p:sp>
      <p:sp>
        <p:nvSpPr>
          <p:cNvPr id="16387" name="Арка 12"/>
          <p:cNvSpPr>
            <a:spLocks/>
          </p:cNvSpPr>
          <p:nvPr/>
        </p:nvSpPr>
        <p:spPr bwMode="auto">
          <a:xfrm>
            <a:off x="3492500" y="908050"/>
            <a:ext cx="857250" cy="214313"/>
          </a:xfrm>
          <a:custGeom>
            <a:avLst/>
            <a:gdLst>
              <a:gd name="T0" fmla="*/ 26789 w 857250"/>
              <a:gd name="T1" fmla="*/ 107155 h 214312"/>
              <a:gd name="T2" fmla="*/ 830461 w 857250"/>
              <a:gd name="T3" fmla="*/ 107169 h 214312"/>
              <a:gd name="T4" fmla="*/ 428625 w 857250"/>
              <a:gd name="T5" fmla="*/ 107169 h 214312"/>
              <a:gd name="T6" fmla="*/ 5898240 60000 65536"/>
              <a:gd name="T7" fmla="*/ 5898240 60000 65536"/>
              <a:gd name="T8" fmla="*/ 5898240 60000 65536"/>
              <a:gd name="T9" fmla="*/ 0 w 857250"/>
              <a:gd name="T10" fmla="*/ 0 h 214312"/>
              <a:gd name="T11" fmla="*/ 857250 w 857250"/>
              <a:gd name="T12" fmla="*/ 107156 h 2143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57250" h="214312">
                <a:moveTo>
                  <a:pt x="0" y="107156"/>
                </a:moveTo>
                <a:lnTo>
                  <a:pt x="0" y="107156"/>
                </a:lnTo>
                <a:cubicBezTo>
                  <a:pt x="0" y="47975"/>
                  <a:pt x="191901" y="0"/>
                  <a:pt x="428625" y="0"/>
                </a:cubicBezTo>
                <a:cubicBezTo>
                  <a:pt x="665348" y="0"/>
                  <a:pt x="857250" y="47975"/>
                  <a:pt x="857250" y="107156"/>
                </a:cubicBezTo>
                <a:cubicBezTo>
                  <a:pt x="857250" y="107156"/>
                  <a:pt x="857249" y="107156"/>
                  <a:pt x="857249" y="107156"/>
                </a:cubicBezTo>
                <a:lnTo>
                  <a:pt x="803672" y="107156"/>
                </a:lnTo>
                <a:cubicBezTo>
                  <a:pt x="803672" y="77565"/>
                  <a:pt x="635757" y="53578"/>
                  <a:pt x="428625" y="53578"/>
                </a:cubicBezTo>
                <a:cubicBezTo>
                  <a:pt x="221492" y="53578"/>
                  <a:pt x="53578" y="77565"/>
                  <a:pt x="53578" y="10715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6388" name="Арка 13"/>
          <p:cNvSpPr>
            <a:spLocks/>
          </p:cNvSpPr>
          <p:nvPr/>
        </p:nvSpPr>
        <p:spPr bwMode="auto">
          <a:xfrm>
            <a:off x="4932363" y="908050"/>
            <a:ext cx="714375" cy="214313"/>
          </a:xfrm>
          <a:custGeom>
            <a:avLst/>
            <a:gdLst>
              <a:gd name="T0" fmla="*/ 26789 w 714375"/>
              <a:gd name="T1" fmla="*/ 107169 h 214312"/>
              <a:gd name="T2" fmla="*/ 687586 w 714375"/>
              <a:gd name="T3" fmla="*/ 107169 h 214312"/>
              <a:gd name="T4" fmla="*/ 357188 w 714375"/>
              <a:gd name="T5" fmla="*/ 107169 h 214312"/>
              <a:gd name="T6" fmla="*/ 5898240 60000 65536"/>
              <a:gd name="T7" fmla="*/ 5898240 60000 65536"/>
              <a:gd name="T8" fmla="*/ 5898240 60000 65536"/>
              <a:gd name="T9" fmla="*/ 0 w 714375"/>
              <a:gd name="T10" fmla="*/ 0 h 214312"/>
              <a:gd name="T11" fmla="*/ 714375 w 714375"/>
              <a:gd name="T12" fmla="*/ 107156 h 2143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4375" h="214312">
                <a:moveTo>
                  <a:pt x="0" y="107156"/>
                </a:moveTo>
                <a:lnTo>
                  <a:pt x="0" y="107156"/>
                </a:lnTo>
                <a:cubicBezTo>
                  <a:pt x="0" y="47975"/>
                  <a:pt x="159918" y="0"/>
                  <a:pt x="357188" y="0"/>
                </a:cubicBezTo>
                <a:cubicBezTo>
                  <a:pt x="554457" y="0"/>
                  <a:pt x="714376" y="47975"/>
                  <a:pt x="714376" y="107156"/>
                </a:cubicBezTo>
                <a:cubicBezTo>
                  <a:pt x="714376" y="107156"/>
                  <a:pt x="714375" y="107156"/>
                  <a:pt x="714375" y="107156"/>
                </a:cubicBezTo>
                <a:lnTo>
                  <a:pt x="660797" y="107156"/>
                </a:lnTo>
                <a:cubicBezTo>
                  <a:pt x="660797" y="77565"/>
                  <a:pt x="524866" y="53578"/>
                  <a:pt x="357187" y="53578"/>
                </a:cubicBezTo>
                <a:cubicBezTo>
                  <a:pt x="189507" y="53578"/>
                  <a:pt x="53577" y="77565"/>
                  <a:pt x="53577" y="10715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pic>
        <p:nvPicPr>
          <p:cNvPr id="16389" name="Picture 6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5229225"/>
            <a:ext cx="2000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Анимашки Книг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49275"/>
            <a:ext cx="10668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0" y="0"/>
            <a:ext cx="85725" cy="46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395288" y="333375"/>
            <a:ext cx="8229600" cy="65246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ут, растворить,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ение, растаять, за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ли, роспись, расточить,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рост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очка,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ущий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растопить, распилить, по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ль, 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раст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ительный, от</a:t>
            </a: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ль, растесать.</a:t>
            </a:r>
            <a:endParaRPr lang="ru-RU" sz="4400" smtClean="0"/>
          </a:p>
        </p:txBody>
      </p:sp>
      <p:pic>
        <p:nvPicPr>
          <p:cNvPr id="17411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13811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25"/>
            <a:ext cx="7772400" cy="128587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 выписать из текста слово, имеющее строение </a:t>
            </a:r>
            <a:r>
              <a:rPr lang="ru-RU" sz="4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͡  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^^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□</a:t>
            </a: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1700213"/>
            <a:ext cx="7900987" cy="47148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440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4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птицы спят. Еще раз прозвенел над вами звонкий голос пеночки, где-то прокричала иволга, соловей щелкнул в первый раз.</a:t>
            </a:r>
          </a:p>
          <a:p>
            <a:pPr eaLnBrk="1" hangingPunct="1">
              <a:lnSpc>
                <a:spcPct val="80000"/>
              </a:lnSpc>
            </a:pPr>
            <a:r>
              <a:rPr lang="ru-RU" sz="4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И. С. Тургенев.</a:t>
            </a:r>
          </a:p>
          <a:p>
            <a:pPr eaLnBrk="1" hangingPunct="1">
              <a:lnSpc>
                <a:spcPct val="80000"/>
              </a:lnSpc>
            </a:pPr>
            <a:endParaRPr lang="ru-RU" sz="60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80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ru-RU" sz="800" smtClean="0">
              <a:solidFill>
                <a:srgbClr val="898989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800" smtClean="0">
                <a:solidFill>
                  <a:srgbClr val="898989"/>
                </a:solidFill>
              </a:rPr>
              <a:t> </a:t>
            </a:r>
          </a:p>
        </p:txBody>
      </p:sp>
      <p:pic>
        <p:nvPicPr>
          <p:cNvPr id="18435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25538"/>
            <a:ext cx="19050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Щ</a:t>
            </a:r>
            <a:r>
              <a:rPr lang="ru-RU" sz="6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лкнул   </a:t>
            </a:r>
          </a:p>
          <a:p>
            <a:pPr eaLnBrk="1" hangingPunct="1">
              <a:buFont typeface="Arial" charset="0"/>
              <a:buNone/>
            </a:pPr>
            <a:endParaRPr lang="ru-RU" sz="44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: Объясните орфограмму в корне слова</a:t>
            </a:r>
          </a:p>
        </p:txBody>
      </p:sp>
      <p:sp>
        <p:nvSpPr>
          <p:cNvPr id="19459" name="Круговая стрелка 5"/>
          <p:cNvSpPr>
            <a:spLocks/>
          </p:cNvSpPr>
          <p:nvPr/>
        </p:nvSpPr>
        <p:spPr bwMode="auto">
          <a:xfrm>
            <a:off x="755650" y="1773238"/>
            <a:ext cx="1643063" cy="214312"/>
          </a:xfrm>
          <a:custGeom>
            <a:avLst/>
            <a:gdLst>
              <a:gd name="T0" fmla="*/ 26789 w 1643062"/>
              <a:gd name="T1" fmla="*/ 107155 h 214312"/>
              <a:gd name="T2" fmla="*/ 1187939 w 1643062"/>
              <a:gd name="T3" fmla="*/ 23585 h 214312"/>
              <a:gd name="T4" fmla="*/ 1547323 w 1643062"/>
              <a:gd name="T5" fmla="*/ 74410 h 214312"/>
              <a:gd name="T6" fmla="*/ 820031 w 1643062"/>
              <a:gd name="T7" fmla="*/ 40184 h 214312"/>
              <a:gd name="T8" fmla="*/ 5898240 60000 65536"/>
              <a:gd name="T9" fmla="*/ 0 60000 65536"/>
              <a:gd name="T10" fmla="*/ 5898240 60000 65536"/>
              <a:gd name="T11" fmla="*/ 11796480 60000 65536"/>
              <a:gd name="T12" fmla="*/ 250092 w 1643062"/>
              <a:gd name="T13" fmla="*/ 40857 h 214312"/>
              <a:gd name="T14" fmla="*/ 1392970 w 1643062"/>
              <a:gd name="T15" fmla="*/ 173455 h 214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3062" h="214312">
                <a:moveTo>
                  <a:pt x="13395" y="107155"/>
                </a:moveTo>
                <a:lnTo>
                  <a:pt x="13395" y="107155"/>
                </a:lnTo>
                <a:cubicBezTo>
                  <a:pt x="13399" y="55372"/>
                  <a:pt x="375213" y="13393"/>
                  <a:pt x="821532" y="13394"/>
                </a:cubicBezTo>
                <a:cubicBezTo>
                  <a:pt x="948880" y="13394"/>
                  <a:pt x="1074425" y="16885"/>
                  <a:pt x="1187933" y="23584"/>
                </a:cubicBezTo>
                <a:lnTo>
                  <a:pt x="1187926" y="23585"/>
                </a:lnTo>
                <a:lnTo>
                  <a:pt x="1547310" y="74410"/>
                </a:lnTo>
                <a:lnTo>
                  <a:pt x="820031" y="40184"/>
                </a:lnTo>
                <a:cubicBezTo>
                  <a:pt x="389095" y="40255"/>
                  <a:pt x="40189" y="70218"/>
                  <a:pt x="40183" y="10715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18" name="Равнобедренный треугольник 17"/>
          <p:cNvSpPr>
            <a:spLocks noChangeArrowheads="1"/>
          </p:cNvSpPr>
          <p:nvPr/>
        </p:nvSpPr>
        <p:spPr bwMode="auto">
          <a:xfrm>
            <a:off x="2555875" y="1557338"/>
            <a:ext cx="500063" cy="4286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19" name="Равнобедренный треугольник 18"/>
          <p:cNvSpPr>
            <a:spLocks noChangeArrowheads="1"/>
          </p:cNvSpPr>
          <p:nvPr/>
        </p:nvSpPr>
        <p:spPr bwMode="auto">
          <a:xfrm>
            <a:off x="3203575" y="1484313"/>
            <a:ext cx="285750" cy="5000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71875" y="2000250"/>
            <a:ext cx="285750" cy="414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9463" name="Фигура, имеющая форму буквы L 30"/>
          <p:cNvSpPr>
            <a:spLocks/>
          </p:cNvSpPr>
          <p:nvPr/>
        </p:nvSpPr>
        <p:spPr bwMode="auto">
          <a:xfrm>
            <a:off x="611188" y="2349500"/>
            <a:ext cx="2428875" cy="142875"/>
          </a:xfrm>
          <a:custGeom>
            <a:avLst/>
            <a:gdLst>
              <a:gd name="T0" fmla="*/ 2428875 w 2428875"/>
              <a:gd name="T1" fmla="*/ 107156 h 142875"/>
              <a:gd name="T2" fmla="*/ 1214451 w 2428875"/>
              <a:gd name="T3" fmla="*/ 142875 h 142875"/>
              <a:gd name="T4" fmla="*/ 0 w 2428875"/>
              <a:gd name="T5" fmla="*/ 71438 h 142875"/>
              <a:gd name="T6" fmla="*/ 35719 w 2428875"/>
              <a:gd name="T7" fmla="*/ 0 h 142875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428875"/>
              <a:gd name="T13" fmla="*/ 71438 h 142875"/>
              <a:gd name="T14" fmla="*/ 2428875 w 2428875"/>
              <a:gd name="T15" fmla="*/ 142875 h 1428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28875" h="142875">
                <a:moveTo>
                  <a:pt x="0" y="0"/>
                </a:moveTo>
                <a:lnTo>
                  <a:pt x="71438" y="0"/>
                </a:lnTo>
                <a:lnTo>
                  <a:pt x="71438" y="71438"/>
                </a:lnTo>
                <a:lnTo>
                  <a:pt x="2428875" y="71438"/>
                </a:lnTo>
                <a:lnTo>
                  <a:pt x="2428875" y="142875"/>
                </a:lnTo>
                <a:lnTo>
                  <a:pt x="0" y="14287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2" name="Стрелка вверх 31"/>
          <p:cNvSpPr/>
          <p:nvPr/>
        </p:nvSpPr>
        <p:spPr>
          <a:xfrm>
            <a:off x="3071813" y="2286000"/>
            <a:ext cx="46037" cy="1428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pic>
        <p:nvPicPr>
          <p:cNvPr id="19465" name="Picture 10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20713"/>
            <a:ext cx="1000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2" descr="Анимашки Книг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97425"/>
            <a:ext cx="1390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Орфографическая работа</a:t>
            </a:r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501063" cy="52149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u="sng" smtClean="0">
                <a:latin typeface="Times New Roman" pitchFamily="18" charset="0"/>
                <a:cs typeface="Times New Roman" pitchFamily="18" charset="0"/>
              </a:rPr>
              <a:t>Распределите слова в две колонки</a:t>
            </a: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Ж..рдочка, ш..л, крыж..вник,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пч..лка, ш..колад, щ..лкать, ш..ссе,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ж..рнов, печ..нка, ш..в, ж..кей,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беч..вка, ч..тный, ш..мпол, ш..рох, </a:t>
            </a:r>
          </a:p>
          <a:p>
            <a:pPr eaLnBrk="1" hangingPunct="1">
              <a:buFont typeface="Arial" charset="0"/>
              <a:buNone/>
            </a:pPr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ш..фёр.</a:t>
            </a:r>
          </a:p>
          <a:p>
            <a:pPr eaLnBrk="1" hangingPunct="1">
              <a:buFont typeface="Arial" charset="0"/>
              <a:buNone/>
            </a:pPr>
            <a:endParaRPr lang="ru-RU" sz="4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6038"/>
            <a:ext cx="15430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000125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57200" y="1125538"/>
            <a:ext cx="8329613" cy="53276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5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о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жёрдочка          крыжовник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шёл                   шоколад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пчёлка              шоссе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щёлкать            шов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жёрнов              жокей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печёнка             шомпол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бечёвка              шорох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чётный              шофёр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ru-RU" sz="4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4" descr="Анимашки Книг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46038"/>
            <a:ext cx="13049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290</Words>
  <Application>Microsoft Office PowerPoint</Application>
  <PresentationFormat>Экран (4:3)</PresentationFormat>
  <Paragraphs>90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15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Повторение изученного материала по морфемике</vt:lpstr>
      <vt:lpstr>Задачи</vt:lpstr>
      <vt:lpstr>  </vt:lpstr>
      <vt:lpstr>Выписать слова с корнем  раст - рос</vt:lpstr>
      <vt:lpstr> </vt:lpstr>
      <vt:lpstr>Задание: выписать из текста слово, имеющее строение  ͡   ^^□</vt:lpstr>
      <vt:lpstr>Проверка</vt:lpstr>
      <vt:lpstr>Орфографическая работа</vt:lpstr>
      <vt:lpstr>Проверка</vt:lpstr>
      <vt:lpstr> Задание: как глаголы превратить в существительные со значением профессии, рода занятий?</vt:lpstr>
      <vt:lpstr> </vt:lpstr>
      <vt:lpstr>        Задание: угадать слово по лексическому значению, обозначить орфограмму</vt:lpstr>
      <vt:lpstr>  </vt:lpstr>
      <vt:lpstr>  </vt:lpstr>
      <vt:lpstr> 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Собрать морфемы</dc:title>
  <dc:creator>Wik</dc:creator>
  <cp:lastModifiedBy>123</cp:lastModifiedBy>
  <cp:revision>58</cp:revision>
  <dcterms:created xsi:type="dcterms:W3CDTF">2013-01-25T15:49:04Z</dcterms:created>
  <dcterms:modified xsi:type="dcterms:W3CDTF">2013-10-24T09:57:04Z</dcterms:modified>
</cp:coreProperties>
</file>